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61" autoAdjust="0"/>
  </p:normalViewPr>
  <p:slideViewPr>
    <p:cSldViewPr>
      <p:cViewPr varScale="1">
        <p:scale>
          <a:sx n="96" d="100"/>
          <a:sy n="96" d="100"/>
        </p:scale>
        <p:origin x="19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43385" y="4164127"/>
            <a:ext cx="3852869" cy="573062"/>
            <a:chOff x="0" y="0"/>
            <a:chExt cx="2168051" cy="1966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051" cy="196671"/>
            </a:xfrm>
            <a:custGeom>
              <a:avLst/>
              <a:gdLst/>
              <a:ahLst/>
              <a:cxnLst/>
              <a:rect l="l" t="t" r="r" b="b"/>
              <a:pathLst>
                <a:path w="2168051" h="196671">
                  <a:moveTo>
                    <a:pt x="0" y="0"/>
                  </a:moveTo>
                  <a:lnTo>
                    <a:pt x="2168051" y="0"/>
                  </a:lnTo>
                  <a:lnTo>
                    <a:pt x="2168051" y="196671"/>
                  </a:lnTo>
                  <a:lnTo>
                    <a:pt x="0" y="196671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miter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7280" tIns="17280" rIns="17280" bIns="17280" rtlCol="0" anchor="ctr"/>
            <a:lstStyle/>
            <a:p>
              <a:pPr algn="ctr">
                <a:lnSpc>
                  <a:spcPts val="581"/>
                </a:lnSpc>
              </a:pPr>
              <a:endParaRPr sz="900"/>
            </a:p>
          </p:txBody>
        </p:sp>
      </p:grpSp>
      <p:sp>
        <p:nvSpPr>
          <p:cNvPr id="6" name="Freeform 6"/>
          <p:cNvSpPr/>
          <p:nvPr/>
        </p:nvSpPr>
        <p:spPr>
          <a:xfrm>
            <a:off x="4433894" y="-30475"/>
            <a:ext cx="4537790" cy="6182527"/>
          </a:xfrm>
          <a:custGeom>
            <a:avLst/>
            <a:gdLst/>
            <a:ahLst/>
            <a:cxnLst/>
            <a:rect l="l" t="t" r="r" b="b"/>
            <a:pathLst>
              <a:path w="9075579" h="12365054">
                <a:moveTo>
                  <a:pt x="0" y="0"/>
                </a:moveTo>
                <a:lnTo>
                  <a:pt x="9075579" y="0"/>
                </a:lnTo>
                <a:lnTo>
                  <a:pt x="9075579" y="12365054"/>
                </a:lnTo>
                <a:lnTo>
                  <a:pt x="0" y="12365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" name="TextBox 7"/>
          <p:cNvSpPr txBox="1"/>
          <p:nvPr/>
        </p:nvSpPr>
        <p:spPr>
          <a:xfrm>
            <a:off x="145901" y="3103651"/>
            <a:ext cx="4150353" cy="310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3200" b="1" dirty="0">
                <a:solidFill>
                  <a:srgbClr val="FF0000"/>
                </a:solidFill>
              </a:rPr>
              <a:t>Prokaryotic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Cell wall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49607" y="4672380"/>
            <a:ext cx="3076427" cy="1543053"/>
            <a:chOff x="-35121" y="-136368"/>
            <a:chExt cx="162050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5384" cy="194984"/>
            </a:xfrm>
            <a:custGeom>
              <a:avLst/>
              <a:gdLst/>
              <a:ahLst/>
              <a:cxnLst/>
              <a:rect l="l" t="t" r="r" b="b"/>
              <a:pathLst>
                <a:path w="1585384" h="194984">
                  <a:moveTo>
                    <a:pt x="0" y="0"/>
                  </a:moveTo>
                  <a:lnTo>
                    <a:pt x="1585384" y="0"/>
                  </a:lnTo>
                  <a:lnTo>
                    <a:pt x="1585384" y="194984"/>
                  </a:lnTo>
                  <a:lnTo>
                    <a:pt x="0" y="194984"/>
                  </a:lnTo>
                  <a:close/>
                </a:path>
              </a:pathLst>
            </a:custGeom>
            <a:solidFill>
              <a:srgbClr val="FBFBF9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5121" y="-136368"/>
              <a:ext cx="1530272" cy="812800"/>
            </a:xfrm>
            <a:prstGeom prst="rect">
              <a:avLst/>
            </a:prstGeom>
          </p:spPr>
          <p:txBody>
            <a:bodyPr lIns="82550" tIns="82550" rIns="82550" bIns="82550" rtlCol="0" anchor="ctr"/>
            <a:lstStyle/>
            <a:p>
              <a:pPr algn="ctr">
                <a:lnSpc>
                  <a:spcPts val="1298"/>
                </a:lnSpc>
              </a:pPr>
              <a:r>
                <a:rPr lang="en-US" sz="1600" b="1" dirty="0" err="1">
                  <a:latin typeface="TT Chocolates Bold"/>
                </a:rPr>
                <a:t>Prof.Dr</a:t>
              </a:r>
              <a:r>
                <a:rPr lang="en-US" sz="1600" b="1" dirty="0">
                  <a:latin typeface="TT Chocolates Bold"/>
                </a:rPr>
                <a:t>. Saad S. Mahdi Al-Amara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1700" y="684260"/>
            <a:ext cx="4103594" cy="179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8"/>
              </a:lnSpc>
            </a:pPr>
            <a:r>
              <a:rPr lang="en-US" sz="1600" b="1" dirty="0">
                <a:solidFill>
                  <a:srgbClr val="231076"/>
                </a:solidFill>
                <a:latin typeface="TT Chocolates Bold"/>
              </a:rPr>
              <a:t>UNIVERSITY OF BASRAH / COLLEGE OF SCIENCE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9193" y="2009228"/>
            <a:ext cx="4486101" cy="16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b="1" dirty="0">
                <a:solidFill>
                  <a:srgbClr val="0E0340"/>
                </a:solidFill>
                <a:latin typeface="TT Chocolates Ultra-Bold"/>
              </a:rPr>
              <a:t>LECTURE PhD. 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6112" y="4309250"/>
            <a:ext cx="369014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3"/>
              </a:lnSpc>
            </a:pPr>
            <a:r>
              <a:rPr lang="en-US" sz="1600" b="1" dirty="0">
                <a:solidFill>
                  <a:srgbClr val="0E0340"/>
                </a:solidFill>
                <a:latin typeface="TT Chocolates"/>
              </a:rPr>
              <a:t>Department of Biology</a:t>
            </a:r>
          </a:p>
        </p:txBody>
      </p:sp>
      <p:pic>
        <p:nvPicPr>
          <p:cNvPr id="1026" name="Picture 25" descr="شعار الكلية">
            <a:extLst>
              <a:ext uri="{FF2B5EF4-FFF2-40B4-BE49-F238E27FC236}">
                <a16:creationId xmlns:a16="http://schemas.microsoft.com/office/drawing/2014/main" id="{B3DE5048-8FD3-6CD1-655D-E37CD078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31" y="423540"/>
            <a:ext cx="599131" cy="6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E418E5DB-3FFC-1C0A-9307-3EB7FDDE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6" y="423540"/>
            <a:ext cx="580155" cy="6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4675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381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1-1. Outer Membrane Proteins of Gram-Negative Bacteria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291918-134E-4AC9-8839-0A1F4A2CF10E}"/>
              </a:ext>
            </a:extLst>
          </p:cNvPr>
          <p:cNvSpPr/>
          <p:nvPr/>
        </p:nvSpPr>
        <p:spPr>
          <a:xfrm rot="-1072124">
            <a:off x="7505211" y="190657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C915A91-7E07-4333-A99D-E2B3D75FE8F4}"/>
              </a:ext>
            </a:extLst>
          </p:cNvPr>
          <p:cNvSpPr/>
          <p:nvPr/>
        </p:nvSpPr>
        <p:spPr>
          <a:xfrm rot="-1072124">
            <a:off x="-127020" y="5278868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46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343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1-3. Schematic three-dimensional representations of the structures of three different </a:t>
            </a:r>
            <a:r>
              <a:rPr lang="en-US" b="1" dirty="0" err="1"/>
              <a:t>porin</a:t>
            </a:r>
            <a:r>
              <a:rPr lang="en-US" b="1" dirty="0"/>
              <a:t> proteins.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1153134-34E7-4B7B-B8CE-C3067FC40AC6}"/>
              </a:ext>
            </a:extLst>
          </p:cNvPr>
          <p:cNvSpPr/>
          <p:nvPr/>
        </p:nvSpPr>
        <p:spPr>
          <a:xfrm rot="-1072124">
            <a:off x="7416779" y="219231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E1330E3-5335-429D-B81F-98B373E4C83E}"/>
              </a:ext>
            </a:extLst>
          </p:cNvPr>
          <p:cNvSpPr/>
          <p:nvPr/>
        </p:nvSpPr>
        <p:spPr>
          <a:xfrm rot="-1072124">
            <a:off x="-127019" y="5278868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65287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Murein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lipoprotein 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>
                <a:latin typeface="Arial" pitchFamily="34" charset="0"/>
                <a:cs typeface="Arial" pitchFamily="34" charset="0"/>
              </a:rPr>
              <a:t>is a major OMP present in large quantities in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 coli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Lipoprotein molecules serve to anchor the outer membrane to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peptidoglycan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layer.</a:t>
            </a:r>
          </a:p>
          <a:p>
            <a:pPr algn="just">
              <a:buFont typeface="Wingdings" pitchFamily="2" charset="2"/>
              <a:buChar char="ü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Mutants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lacking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lpp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the structural gene for lipoprotein, and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the structural gene for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display spherical morphology and abundant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blebbing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of the outer membrane. </a:t>
            </a:r>
          </a:p>
          <a:p>
            <a:pPr algn="just">
              <a:buFont typeface="Wingdings" pitchFamily="2" charset="2"/>
              <a:buChar char="ü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 these mutants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murein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layer is no longer associated with the outer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membrane. </a:t>
            </a:r>
          </a:p>
          <a:p>
            <a:pPr algn="just">
              <a:buFont typeface="Wingdings" pitchFamily="2" charset="2"/>
              <a:buChar char="ü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These mutants also display an increased growth requirement for Mg2+ andCa2+ and are sensitive to hydrophobic antibiotics such as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novobiocin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or to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detergents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suggesting a protective function of the outer membrane.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751A52-B50F-45BE-BE66-ED2BF7AB760F}"/>
              </a:ext>
            </a:extLst>
          </p:cNvPr>
          <p:cNvSpPr/>
          <p:nvPr/>
        </p:nvSpPr>
        <p:spPr>
          <a:xfrm rot="-1072124">
            <a:off x="7505212" y="114457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E6E7ACA-6906-414E-A9EE-384A6E40B5A6}"/>
              </a:ext>
            </a:extLst>
          </p:cNvPr>
          <p:cNvSpPr/>
          <p:nvPr/>
        </p:nvSpPr>
        <p:spPr>
          <a:xfrm rot="-1072124">
            <a:off x="-15674" y="5652004"/>
            <a:ext cx="1184280" cy="107737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7924800" cy="6128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Lipopolysaccharide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Biosynthesis</a:t>
            </a:r>
          </a:p>
          <a:p>
            <a:pPr algn="just">
              <a:lnSpc>
                <a:spcPct val="15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three components of LPS (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O-antigen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core oligosaccharide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lipid 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are synthesized independently of each other and later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ligated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in or on the inner membrane.</a:t>
            </a:r>
          </a:p>
          <a:p>
            <a:pPr algn="just">
              <a:lnSpc>
                <a:spcPct val="150000"/>
              </a:lnSpc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assembly,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LPS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structures defined in terms of polysaccharide composition as shown in Figure 1-7.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Most of the genetic determinants responsible for oligosaccharide core biosynthesis in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E. coli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S.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enterica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have been shown to reside in the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rfa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 cluster.</a:t>
            </a:r>
          </a:p>
          <a:p>
            <a:pPr algn="just">
              <a:lnSpc>
                <a:spcPct val="150000"/>
              </a:lnSpc>
            </a:pPr>
            <a:endParaRPr lang="en-US" sz="7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The genes coding for the five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transferases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rfa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KJIGB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required for assembly of the outer core region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E. coli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LPS have been identified as shown in Figure 1-3.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F4707C1-6D5A-4249-BB7A-FF54CB9A4BDE}"/>
              </a:ext>
            </a:extLst>
          </p:cNvPr>
          <p:cNvSpPr/>
          <p:nvPr/>
        </p:nvSpPr>
        <p:spPr>
          <a:xfrm rot="-1072124">
            <a:off x="7962179" y="79062"/>
            <a:ext cx="1031321" cy="1084265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72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1-3. Schematic representation of the genetic determinants of the LPS of </a:t>
            </a:r>
            <a:r>
              <a:rPr lang="en-US" b="1" i="1" dirty="0"/>
              <a:t>S. </a:t>
            </a:r>
            <a:r>
              <a:rPr lang="en-US" b="1" i="1" dirty="0" err="1"/>
              <a:t>enterica</a:t>
            </a:r>
            <a:r>
              <a:rPr lang="en-US" b="1" i="1" dirty="0"/>
              <a:t> </a:t>
            </a:r>
            <a:r>
              <a:rPr lang="en-US" b="1" dirty="0" err="1"/>
              <a:t>serovar</a:t>
            </a:r>
            <a:r>
              <a:rPr lang="en-US" b="1" dirty="0"/>
              <a:t> </a:t>
            </a:r>
            <a:r>
              <a:rPr lang="en-US" b="1" dirty="0" err="1"/>
              <a:t>Typhimurium</a:t>
            </a:r>
            <a:r>
              <a:rPr lang="en-US" b="1" dirty="0"/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F72B390-B730-4A47-B54D-FD7564D0B949}"/>
              </a:ext>
            </a:extLst>
          </p:cNvPr>
          <p:cNvSpPr/>
          <p:nvPr/>
        </p:nvSpPr>
        <p:spPr>
          <a:xfrm rot="-1072124">
            <a:off x="7505213" y="266857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5633898-C768-4274-BF9D-5ABCBDA6B502}"/>
              </a:ext>
            </a:extLst>
          </p:cNvPr>
          <p:cNvSpPr/>
          <p:nvPr/>
        </p:nvSpPr>
        <p:spPr>
          <a:xfrm rot="-1072124">
            <a:off x="101579" y="5376723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82000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rfaD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 codes for ADP-L-glycero-D-mannoheptose-6-epimerase.</a:t>
            </a:r>
          </a:p>
          <a:p>
            <a:pPr algn="just">
              <a:lnSpc>
                <a:spcPct val="150000"/>
              </a:lnSpc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Mutation in the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rfaC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 results in production of a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heptoseless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LPS structure referred to as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chemotype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These mutants display increased permeability to both hydrophobic and hydrophilic agents.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S.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enterica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rfaL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 encodes a component of the O-antigen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ligase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rfaK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encodes the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acetylglucosamine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transferase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major pathway leading to lipid A biosynthesis takes place in three stages: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 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UDP-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GlcNAc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acylation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 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disaccharide formation and 4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kinase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action 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 3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KDO transfer and late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acylation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F4563A-AAB2-49CD-9A4F-4FCAAC0CBCB9}"/>
              </a:ext>
            </a:extLst>
          </p:cNvPr>
          <p:cNvSpPr/>
          <p:nvPr/>
        </p:nvSpPr>
        <p:spPr>
          <a:xfrm rot="-1072124">
            <a:off x="7416780" y="5166758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600621" y="108351"/>
            <a:ext cx="4052771" cy="5521712"/>
          </a:xfrm>
          <a:custGeom>
            <a:avLst/>
            <a:gdLst/>
            <a:ahLst/>
            <a:cxnLst/>
            <a:rect l="l" t="t" r="r" b="b"/>
            <a:pathLst>
              <a:path w="8105541" h="11043424">
                <a:moveTo>
                  <a:pt x="8105541" y="0"/>
                </a:moveTo>
                <a:lnTo>
                  <a:pt x="0" y="0"/>
                </a:lnTo>
                <a:lnTo>
                  <a:pt x="0" y="11043424"/>
                </a:lnTo>
                <a:lnTo>
                  <a:pt x="8105541" y="11043424"/>
                </a:lnTo>
                <a:lnTo>
                  <a:pt x="810554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TextBox 3"/>
          <p:cNvSpPr txBox="1"/>
          <p:nvPr/>
        </p:nvSpPr>
        <p:spPr>
          <a:xfrm>
            <a:off x="644506" y="3432783"/>
            <a:ext cx="3708464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8"/>
              </a:lnSpc>
            </a:pPr>
            <a:r>
              <a:rPr lang="en-US" sz="6338" spc="70">
                <a:solidFill>
                  <a:srgbClr val="231076"/>
                </a:solidFill>
                <a:latin typeface="Anton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proposed pathway for the synthesis of LTA occurs in three phases:</a:t>
            </a:r>
          </a:p>
          <a:p>
            <a:pPr algn="just">
              <a:lnSpc>
                <a:spcPct val="150000"/>
              </a:lnSpc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(1) The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glycolipid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anchor. </a:t>
            </a:r>
          </a:p>
          <a:p>
            <a:pPr algn="just">
              <a:lnSpc>
                <a:spcPct val="150000"/>
              </a:lnSpc>
            </a:pPr>
            <a:endParaRPr lang="en-US" sz="9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(2) 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poly(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glycerophosphate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component . </a:t>
            </a:r>
          </a:p>
          <a:p>
            <a:pPr algn="just">
              <a:lnSpc>
                <a:spcPct val="15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(3)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alanyl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esters linked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 poly(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glycerophosphate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822960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Membrane LTAs of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glycerophosphate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polymer type occur in many gram-positive bacteria. </a:t>
            </a:r>
          </a:p>
          <a:p>
            <a:pPr algn="just">
              <a:lnSpc>
                <a:spcPct val="150000"/>
              </a:lnSpc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These compounds have long polar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glycerolphosphate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chains linked to a small hydrophobic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glycolipid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The LTA of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pyogenes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is a polymer-containing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glycerophosphate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linked to a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glycerophosphoryl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diglycosyl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diglyceride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In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hirae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glycolipid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phosphatidylkojibiosyl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diglyceride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FB9374E-E7A7-4319-B48D-CEE76C8063A1}"/>
              </a:ext>
            </a:extLst>
          </p:cNvPr>
          <p:cNvSpPr/>
          <p:nvPr/>
        </p:nvSpPr>
        <p:spPr>
          <a:xfrm rot="-1072124">
            <a:off x="7505212" y="1181257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09685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Release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LTA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may influence the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1.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Interaction of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bacterial pathogens with cells of the invaded host .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2.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Serological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reactivity,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.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3.May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activate the alternative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pathway of complement 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4. May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play a role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 the specific adhesion of bacteria to host epithelial surfaces. 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 number of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bacteria are known to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lack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classical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In their place, polymers with chemical properties similar to those of LTAs have been identified. 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These polymers are variously referred to as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macroamphiphiles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lipoglycans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or cell surface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glycolipids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.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AF967D-DB36-419C-9A54-10CD0D9B12B3}"/>
              </a:ext>
            </a:extLst>
          </p:cNvPr>
          <p:cNvSpPr/>
          <p:nvPr/>
        </p:nvSpPr>
        <p:spPr>
          <a:xfrm rot="-1072124">
            <a:off x="7569180" y="190658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F505ED2-A2AA-438B-B7F8-79ED369B6C60}"/>
              </a:ext>
            </a:extLst>
          </p:cNvPr>
          <p:cNvSpPr/>
          <p:nvPr/>
        </p:nvSpPr>
        <p:spPr>
          <a:xfrm rot="-1072124">
            <a:off x="25380" y="5354079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Outer Membranes of Gram-Negative Bacteria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Gram-negative bacteria display a prominent outer membrane that is peripheral to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periplasmic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region and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peptidoglycan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sacculus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           (Fig. 1-2).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his outer membrane is covalently attached to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peptidoglycan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layer through lipoprotein and serves to reinforce the shape of the cell and to provide a protective barrier against the external environment.</a:t>
            </a:r>
          </a:p>
          <a:p>
            <a:pPr algn="just">
              <a:buFont typeface="Wingdings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Chemical analysis shows that they are similar in lipid content. </a:t>
            </a:r>
          </a:p>
          <a:p>
            <a:pPr marL="236538" indent="-236538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Some components of the outer membrane are qualitatively similar to those of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cytoplasmic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membrane.</a:t>
            </a:r>
          </a:p>
          <a:p>
            <a:pPr marL="176213" indent="-1762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however, the outer membrane appears as an asymmetric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bilayer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with the external layer being composed primarily of LPS.</a:t>
            </a:r>
          </a:p>
          <a:p>
            <a:pPr marL="176213" indent="-1762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Outer membrane proteins (OMPs), called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porins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form large water-filled pores with diameters of 1 to 2 mm that traverse the membrane and regulate the access of hydrophilic solutes to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cytoplasmic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membrane.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C9F33F0-1511-41F0-9222-FDBCE606DB4F}"/>
              </a:ext>
            </a:extLst>
          </p:cNvPr>
          <p:cNvSpPr/>
          <p:nvPr/>
        </p:nvSpPr>
        <p:spPr>
          <a:xfrm rot="-1072124">
            <a:off x="7937765" y="68657"/>
            <a:ext cx="1090118" cy="928238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486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1-2. Diagram of gram-negative bacterial cell surface.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5DFDC55-58C6-486D-BA5F-186EC54F4A1C}"/>
              </a:ext>
            </a:extLst>
          </p:cNvPr>
          <p:cNvSpPr/>
          <p:nvPr/>
        </p:nvSpPr>
        <p:spPr>
          <a:xfrm rot="-1072124">
            <a:off x="7505211" y="67763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8C98D53-EAE0-4F70-885F-68C49FA9ED33}"/>
              </a:ext>
            </a:extLst>
          </p:cNvPr>
          <p:cNvSpPr/>
          <p:nvPr/>
        </p:nvSpPr>
        <p:spPr>
          <a:xfrm rot="-1072124">
            <a:off x="7346695" y="5316038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7A2D11A-A78B-4BCD-BAE5-1478D9C14A7E}"/>
              </a:ext>
            </a:extLst>
          </p:cNvPr>
          <p:cNvSpPr/>
          <p:nvPr/>
        </p:nvSpPr>
        <p:spPr>
          <a:xfrm rot="-1072124">
            <a:off x="69596" y="190657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0772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u="sng" dirty="0" err="1">
                <a:solidFill>
                  <a:srgbClr val="C00000"/>
                </a:solidFill>
              </a:rPr>
              <a:t>Lipopolysaccharides</a:t>
            </a:r>
            <a:r>
              <a:rPr lang="en-US" b="1" i="1" u="sng" dirty="0">
                <a:solidFill>
                  <a:srgbClr val="C00000"/>
                </a:solidFill>
              </a:rPr>
              <a:t>.</a:t>
            </a:r>
            <a:r>
              <a:rPr lang="en-US" b="1" i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b="1" dirty="0" err="1"/>
              <a:t>Lipopolysaccharides</a:t>
            </a:r>
            <a:r>
              <a:rPr lang="en-US" b="1" dirty="0"/>
              <a:t> consist of three basic components or regions, as shown in Figures 1-2 .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RegionI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b="1" dirty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/>
              <a:t> the outermost portion, contains repeating carbohydrate units that represent the </a:t>
            </a:r>
            <a:r>
              <a:rPr lang="en-US" b="1" dirty="0">
                <a:solidFill>
                  <a:srgbClr val="0070C0"/>
                </a:solidFill>
              </a:rPr>
              <a:t>“O” antigen</a:t>
            </a:r>
            <a:r>
              <a:rPr lang="en-US" b="1" dirty="0"/>
              <a:t>. Alteration in the sugar composition of the </a:t>
            </a:r>
            <a:r>
              <a:rPr lang="en-US" b="1" dirty="0">
                <a:solidFill>
                  <a:srgbClr val="0070C0"/>
                </a:solidFill>
              </a:rPr>
              <a:t>O antigen </a:t>
            </a:r>
            <a:r>
              <a:rPr lang="en-US" b="1" dirty="0"/>
              <a:t>results in a change in the </a:t>
            </a:r>
            <a:r>
              <a:rPr lang="en-US" b="1" dirty="0">
                <a:solidFill>
                  <a:srgbClr val="FF0000"/>
                </a:solidFill>
              </a:rPr>
              <a:t>immunological specificity</a:t>
            </a:r>
            <a:r>
              <a:rPr lang="en-US" b="1" dirty="0"/>
              <a:t>.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/>
              <a:t> The sugars found in the </a:t>
            </a:r>
            <a:r>
              <a:rPr lang="en-US" b="1" dirty="0">
                <a:solidFill>
                  <a:srgbClr val="0070C0"/>
                </a:solidFill>
              </a:rPr>
              <a:t>O-antigen</a:t>
            </a:r>
            <a:r>
              <a:rPr lang="en-US" b="1" dirty="0"/>
              <a:t> region can occur in a wide variety of combinations, accounting for tremendous antigenic diversity and many hundreds of chemical types or serotypes of </a:t>
            </a:r>
            <a:r>
              <a:rPr lang="en-US" b="1" i="1" dirty="0">
                <a:solidFill>
                  <a:srgbClr val="00B050"/>
                </a:solidFill>
              </a:rPr>
              <a:t>Salmonella</a:t>
            </a:r>
            <a:r>
              <a:rPr lang="en-US" b="1" dirty="0"/>
              <a:t>, </a:t>
            </a:r>
            <a:r>
              <a:rPr lang="en-US" b="1" i="1" dirty="0" err="1">
                <a:solidFill>
                  <a:srgbClr val="00B050"/>
                </a:solidFill>
              </a:rPr>
              <a:t>Shigella</a:t>
            </a:r>
            <a:r>
              <a:rPr lang="en-US" b="1" dirty="0"/>
              <a:t>, and other </a:t>
            </a:r>
            <a:r>
              <a:rPr lang="en-US" b="1" i="1" dirty="0" err="1">
                <a:solidFill>
                  <a:srgbClr val="00B050"/>
                </a:solidFill>
              </a:rPr>
              <a:t>Enterobacteriaceae</a:t>
            </a:r>
            <a:r>
              <a:rPr lang="en-US" b="1" dirty="0"/>
              <a:t>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1EE1D60-EECA-4E40-88D9-94AB33C6994E}"/>
              </a:ext>
            </a:extLst>
          </p:cNvPr>
          <p:cNvSpPr/>
          <p:nvPr/>
        </p:nvSpPr>
        <p:spPr>
          <a:xfrm rot="-1072124">
            <a:off x="7846801" y="92608"/>
            <a:ext cx="1166707" cy="1033982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88288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core region (region II) </a:t>
            </a:r>
          </a:p>
          <a:p>
            <a:pPr algn="just"/>
            <a:endParaRPr lang="en-US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>
                <a:latin typeface="Arial" pitchFamily="34" charset="0"/>
                <a:cs typeface="Arial" pitchFamily="34" charset="0"/>
              </a:rPr>
              <a:t>consists of an outer and an inner core.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outer core :</a:t>
            </a: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shows high-to-moderate structural variability.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inner core :</a:t>
            </a:r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shows very low structural variability, particularly within a very closely related group of organisms, for example, the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Salmonella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The oligosaccharide subunits of the core region of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 coli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Shigella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differ only slightly from those of </a:t>
            </a:r>
            <a:r>
              <a:rPr lang="en-US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Salmonella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In other Gram-negative bacteria less closely related to the enteric bacteria, a greater diversity in the structure of the core region may be encountered. </a:t>
            </a:r>
          </a:p>
          <a:p>
            <a:pPr algn="just">
              <a:buFont typeface="Wingdings" pitchFamily="2" charset="2"/>
              <a:buChar char="ü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However, the unique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octose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sugar, 2-keto-3-deoxyoctulosonic acid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KDO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), appears to be a common component of the core region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of most gram-negative organisms.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BAFECD-D868-48F7-BC5D-835E63211C05}"/>
              </a:ext>
            </a:extLst>
          </p:cNvPr>
          <p:cNvSpPr/>
          <p:nvPr/>
        </p:nvSpPr>
        <p:spPr>
          <a:xfrm rot="-1072124">
            <a:off x="7467112" y="190657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10483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Lipid A (region III)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>
                <a:latin typeface="Arial" pitchFamily="34" charset="0"/>
                <a:cs typeface="Arial" pitchFamily="34" charset="0"/>
              </a:rPr>
              <a:t>Embedded in the outer membrane, has been extensively studied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Salmonella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 this organism, the chemical composition of lipid A has been shown to consist of a chain of D-glucosamine disaccharide units with all of the hydroxyl groups substituted. </a:t>
            </a:r>
          </a:p>
          <a:p>
            <a:pPr algn="just">
              <a:buFont typeface="Wingdings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substituents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the core polysaccharide units on the one hand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and long-chain fatty acids on the other. </a:t>
            </a:r>
          </a:p>
          <a:p>
            <a:pPr algn="just">
              <a:buFont typeface="Wingdings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most commonly observed fatty acid is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hydroxymyristic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acid (3-hydroxy-tetradecanoic acid), a C14 saturated fatty acid that is substituted on the amino groups.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010582C-4318-40CD-9689-3D42F64817D8}"/>
              </a:ext>
            </a:extLst>
          </p:cNvPr>
          <p:cNvSpPr/>
          <p:nvPr/>
        </p:nvSpPr>
        <p:spPr>
          <a:xfrm rot="-1072124">
            <a:off x="7505212" y="49645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2F6DD03-382D-4269-B1C7-C08BF2633C02}"/>
              </a:ext>
            </a:extLst>
          </p:cNvPr>
          <p:cNvSpPr/>
          <p:nvPr/>
        </p:nvSpPr>
        <p:spPr>
          <a:xfrm rot="-1072124">
            <a:off x="168256" y="5278869"/>
            <a:ext cx="1461008" cy="1388474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784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Porins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 variety of other OMPs are found in the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other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gramnegative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bacteria.</a:t>
            </a: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As shown in (Table 1-1) , these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OMPs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play a variety of overlapping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roles in the physiology of the cell. 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Some of these proteins facilitate the entry of specific metabolites such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vitamin B12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maltose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while others, such as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OmpC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OmpF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constitute components of general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porins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that allow hydrophilic solutes of a molecular weight less than 700 to traverse the outer membrane.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Both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OmpF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OmpC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have similar functional and structural properties, but expression of their structural genes.</a:t>
            </a:r>
          </a:p>
          <a:p>
            <a:pPr algn="just">
              <a:buFont typeface="Wingdings" pitchFamily="2" charset="2"/>
              <a:buChar char="Ø"/>
            </a:pPr>
            <a:endParaRPr lang="en-US" b="1" i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ompF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ompC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is regulated in opposite directions by the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osmolarity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of the growth medium 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BCC242B-F7EE-4597-BAA2-4D02DED63786}"/>
              </a:ext>
            </a:extLst>
          </p:cNvPr>
          <p:cNvSpPr/>
          <p:nvPr/>
        </p:nvSpPr>
        <p:spPr>
          <a:xfrm rot="-1072124">
            <a:off x="8149256" y="8392"/>
            <a:ext cx="922688" cy="966196"/>
          </a:xfrm>
          <a:custGeom>
            <a:avLst/>
            <a:gdLst/>
            <a:ahLst/>
            <a:cxnLst/>
            <a:rect l="l" t="t" r="r" b="b"/>
            <a:pathLst>
              <a:path w="4703894" h="3437461">
                <a:moveTo>
                  <a:pt x="0" y="0"/>
                </a:moveTo>
                <a:lnTo>
                  <a:pt x="4703895" y="0"/>
                </a:lnTo>
                <a:lnTo>
                  <a:pt x="4703895" y="3437461"/>
                </a:lnTo>
                <a:lnTo>
                  <a:pt x="0" y="3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1209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Anton</vt:lpstr>
      <vt:lpstr>Arial</vt:lpstr>
      <vt:lpstr>Calibri</vt:lpstr>
      <vt:lpstr>TT Chocolates</vt:lpstr>
      <vt:lpstr>TT Chocolates Bold</vt:lpstr>
      <vt:lpstr>TT Chocolates Ultra-Bold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Saad</dc:creator>
  <cp:lastModifiedBy>saadmahdi saadmahdi</cp:lastModifiedBy>
  <cp:revision>4</cp:revision>
  <dcterms:created xsi:type="dcterms:W3CDTF">2006-08-16T00:00:00Z</dcterms:created>
  <dcterms:modified xsi:type="dcterms:W3CDTF">2024-03-20T14:40:15Z</dcterms:modified>
</cp:coreProperties>
</file>